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9" r:id="rId2"/>
    <p:sldId id="256" r:id="rId3"/>
    <p:sldId id="257" r:id="rId4"/>
    <p:sldId id="258" r:id="rId5"/>
    <p:sldId id="260" r:id="rId6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4242"/>
    <a:srgbClr val="0069FF"/>
    <a:srgbClr val="398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72542" autoAdjust="0"/>
  </p:normalViewPr>
  <p:slideViewPr>
    <p:cSldViewPr snapToGrid="0" snapToObjects="1">
      <p:cViewPr varScale="1">
        <p:scale>
          <a:sx n="110" d="100"/>
          <a:sy n="110" d="100"/>
        </p:scale>
        <p:origin x="254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807915-214E-0D46-AE16-A6A7E8C64880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42AA25-6F5C-5646-94EC-588A6540C63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963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42AA25-6F5C-5646-94EC-588A6540C6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13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42AA25-6F5C-5646-94EC-588A6540C6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613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42AA25-6F5C-5646-94EC-588A6540C6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0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78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012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559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278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28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42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375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494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132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83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98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1B97F-1546-364B-9ED6-7F5A592D0452}" type="datetimeFigureOut">
              <a:rPr lang="de-DE" smtClean="0"/>
              <a:t>06.11.19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239385-8281-AE48-9A8A-FCB096ADB8E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121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AE684B3-CE1C-D240-8535-D73BABAED576}"/>
              </a:ext>
            </a:extLst>
          </p:cNvPr>
          <p:cNvSpPr/>
          <p:nvPr/>
        </p:nvSpPr>
        <p:spPr>
          <a:xfrm>
            <a:off x="-144684" y="-112853"/>
            <a:ext cx="9433367" cy="7083706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latin typeface="Roboto" panose="02000000000000000000" pitchFamily="2" charset="0"/>
                <a:ea typeface="Roboto" panose="02000000000000000000" pitchFamily="2" charset="0"/>
              </a:rPr>
              <a:t>Démarrer facilement </a:t>
            </a:r>
            <a:r>
              <a:rPr lang="fr-FR" sz="3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avec les Persona</a:t>
            </a:r>
          </a:p>
        </p:txBody>
      </p:sp>
      <p:pic>
        <p:nvPicPr>
          <p:cNvPr id="6" name="Image 5" descr="Une image contenant dessin&#10;&#10;Description générée automatiquement">
            <a:extLst>
              <a:ext uri="{FF2B5EF4-FFF2-40B4-BE49-F238E27FC236}">
                <a16:creationId xmlns:a16="http://schemas.microsoft.com/office/drawing/2014/main" id="{D48BB0FA-0273-AC49-8121-81F11F2D7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75" y="266217"/>
            <a:ext cx="688211" cy="68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385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hteck 35"/>
          <p:cNvSpPr/>
          <p:nvPr/>
        </p:nvSpPr>
        <p:spPr>
          <a:xfrm>
            <a:off x="2780632" y="2780632"/>
            <a:ext cx="6363368" cy="40823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780632" cy="2780632"/>
          </a:xfrm>
          <a:prstGeom prst="rect">
            <a:avLst/>
          </a:prstGeom>
          <a:ln w="19050" cap="sq" cmpd="sng">
            <a:noFill/>
            <a:miter lim="800000"/>
          </a:ln>
        </p:spPr>
      </p:pic>
      <p:sp>
        <p:nvSpPr>
          <p:cNvPr id="21" name="Rechteck 20"/>
          <p:cNvSpPr/>
          <p:nvPr/>
        </p:nvSpPr>
        <p:spPr>
          <a:xfrm>
            <a:off x="2870596" y="431386"/>
            <a:ext cx="26745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latin typeface="Calibri Light"/>
                <a:cs typeface="Calibri Light"/>
              </a:rPr>
              <a:t>Philippe Fontaine</a:t>
            </a:r>
          </a:p>
        </p:txBody>
      </p:sp>
      <p:sp>
        <p:nvSpPr>
          <p:cNvPr id="22" name="Rechteck 21"/>
          <p:cNvSpPr/>
          <p:nvPr/>
        </p:nvSpPr>
        <p:spPr>
          <a:xfrm>
            <a:off x="3198725" y="1047295"/>
            <a:ext cx="2508767" cy="1374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fr-F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rPr>
              <a:t>Je me fiche de travailler de longues heures, parce que j'aime innover et créer des solutions innovantes pour mes clients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rPr>
              <a:t>.” 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rPr>
              <a:t>“</a:t>
            </a:r>
            <a:r>
              <a:rPr lang="fr-F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rPr>
              <a:t>Parfois, j'aimerais que la vie soit simple comme un clic sur le web</a:t>
            </a: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rPr>
              <a:t>.”</a:t>
            </a:r>
          </a:p>
        </p:txBody>
      </p:sp>
      <p:grpSp>
        <p:nvGrpSpPr>
          <p:cNvPr id="31" name="Gruppierung 30"/>
          <p:cNvGrpSpPr/>
          <p:nvPr/>
        </p:nvGrpSpPr>
        <p:grpSpPr>
          <a:xfrm>
            <a:off x="3216816" y="3156787"/>
            <a:ext cx="2618501" cy="1616827"/>
            <a:chOff x="354250" y="4045695"/>
            <a:chExt cx="2618501" cy="1616827"/>
          </a:xfrm>
        </p:grpSpPr>
        <p:sp>
          <p:nvSpPr>
            <p:cNvPr id="25" name="Rechteck 24"/>
            <p:cNvSpPr/>
            <p:nvPr/>
          </p:nvSpPr>
          <p:spPr>
            <a:xfrm>
              <a:off x="354250" y="4045695"/>
              <a:ext cx="683200" cy="253916"/>
            </a:xfrm>
            <a:prstGeom prst="rect">
              <a:avLst/>
            </a:prstGeom>
            <a:solidFill>
              <a:srgbClr val="398DFF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050" b="1" dirty="0" err="1">
                  <a:solidFill>
                    <a:schemeClr val="bg1"/>
                  </a:solidFill>
                </a:rPr>
                <a:t>Objectifs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386925" y="4419746"/>
              <a:ext cx="2585826" cy="1242776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Cherche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à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progresser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dans son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entreprise</a:t>
              </a: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endParaRP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Cherche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à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automatiser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sa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vie</a:t>
              </a: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Veut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garder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le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contrôle</a:t>
              </a: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endParaRP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Cherche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à optimizer son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emploi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du temps</a:t>
              </a:r>
            </a:p>
          </p:txBody>
        </p:sp>
      </p:grpSp>
      <p:grpSp>
        <p:nvGrpSpPr>
          <p:cNvPr id="32" name="Gruppierung 31"/>
          <p:cNvGrpSpPr/>
          <p:nvPr/>
        </p:nvGrpSpPr>
        <p:grpSpPr>
          <a:xfrm>
            <a:off x="3249490" y="5237019"/>
            <a:ext cx="2585827" cy="1298881"/>
            <a:chOff x="3769506" y="4034904"/>
            <a:chExt cx="2585827" cy="1298881"/>
          </a:xfrm>
        </p:grpSpPr>
        <p:sp>
          <p:nvSpPr>
            <p:cNvPr id="27" name="Rechteck 26"/>
            <p:cNvSpPr/>
            <p:nvPr/>
          </p:nvSpPr>
          <p:spPr>
            <a:xfrm>
              <a:off x="3871483" y="4034904"/>
              <a:ext cx="2089033" cy="253916"/>
            </a:xfrm>
            <a:prstGeom prst="rect">
              <a:avLst/>
            </a:prstGeom>
            <a:solidFill>
              <a:srgbClr val="398DFF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050" b="1" dirty="0">
                  <a:solidFill>
                    <a:schemeClr val="bg1"/>
                  </a:solidFill>
                </a:rPr>
                <a:t>PEURS, CHALLENGES, PROBLEMES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3769506" y="4284908"/>
              <a:ext cx="2585827" cy="104887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fr-FR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Se sent pressé par sa charge de travail</a:t>
              </a: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fr-FR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Est stressé par tous les courriels auxquels il doit répondre</a:t>
              </a: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fr-FR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N'arrive pas à s'arrêter 5 min pour manger</a:t>
              </a: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endParaRPr>
            </a:p>
          </p:txBody>
        </p:sp>
      </p:grpSp>
      <p:graphicFrame>
        <p:nvGraphicFramePr>
          <p:cNvPr id="34" name="Tabel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340213"/>
              </p:ext>
            </p:extLst>
          </p:nvPr>
        </p:nvGraphicFramePr>
        <p:xfrm>
          <a:off x="106950" y="3121150"/>
          <a:ext cx="2413000" cy="29766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13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1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1298"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Age</a:t>
                      </a: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31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298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lang="en-US" sz="10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Job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entepreneur</a:t>
                      </a: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Calibri Light"/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488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lang="en-US" sz="10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Education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 Light"/>
                          <a:cs typeface="Calibri Light"/>
                        </a:rPr>
                        <a:t>MBA et </a:t>
                      </a:r>
                      <a:r>
                        <a:rPr lang="en-US" sz="100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libri Light"/>
                          <a:cs typeface="Calibri Light"/>
                        </a:rPr>
                        <a:t>informaticien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Calibri Light"/>
                        <a:cs typeface="Calibri Light"/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298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lang="en-US" sz="1000" b="1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Résidence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Lausanne</a:t>
                      </a: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1298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lang="en-US" sz="1000" b="1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Famille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Célibataire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9733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lang="en-US" sz="10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Archetype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Acheteur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 </a:t>
                      </a:r>
                      <a:r>
                        <a:rPr kumimoji="0" lang="en-US" sz="10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fréquent</a:t>
                      </a: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Calibri Light"/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9047"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Technologie</a:t>
                      </a:r>
                      <a:endParaRPr lang="en-US" sz="10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A </a:t>
                      </a:r>
                      <a:r>
                        <a:rPr kumimoji="0" lang="en-US" sz="10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l’aise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 avec </a:t>
                      </a:r>
                      <a:r>
                        <a:rPr kumimoji="0" lang="en-US" sz="10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l’ordinateur</a:t>
                      </a: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, le smartphone et les </a:t>
                      </a:r>
                      <a:r>
                        <a:rPr kumimoji="0" lang="en-US" sz="10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tablettes</a:t>
                      </a: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uLnTx/>
                        <a:uFillTx/>
                        <a:latin typeface="Calibri Light"/>
                        <a:ea typeface="+mn-ea"/>
                        <a:cs typeface="Calibri Light"/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37" name="Gruppierung 36"/>
          <p:cNvGrpSpPr/>
          <p:nvPr/>
        </p:nvGrpSpPr>
        <p:grpSpPr>
          <a:xfrm>
            <a:off x="6226024" y="4671092"/>
            <a:ext cx="2604216" cy="1306577"/>
            <a:chOff x="3769506" y="4262444"/>
            <a:chExt cx="2604216" cy="1306577"/>
          </a:xfrm>
        </p:grpSpPr>
        <p:sp>
          <p:nvSpPr>
            <p:cNvPr id="38" name="Rechteck 37"/>
            <p:cNvSpPr/>
            <p:nvPr/>
          </p:nvSpPr>
          <p:spPr>
            <a:xfrm>
              <a:off x="3769506" y="4262444"/>
              <a:ext cx="766537" cy="253916"/>
            </a:xfrm>
            <a:prstGeom prst="rect">
              <a:avLst/>
            </a:prstGeom>
            <a:solidFill>
              <a:srgbClr val="398DFF"/>
            </a:solidFill>
          </p:spPr>
          <p:txBody>
            <a:bodyPr wrap="none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</a:rPr>
                <a:t>SOLUTION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3769506" y="4520144"/>
              <a:ext cx="2604216" cy="104887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OC Pizza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permet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à Philippe de se faire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livrer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jusqu’à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tard le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soir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sans quitter son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ordinateur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. Le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processus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est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simple, le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paiement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se fait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en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ligne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et la livraison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est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rapide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.  </a:t>
              </a:r>
            </a:p>
          </p:txBody>
        </p:sp>
      </p:grpSp>
      <p:grpSp>
        <p:nvGrpSpPr>
          <p:cNvPr id="45" name="Gruppierung 44"/>
          <p:cNvGrpSpPr/>
          <p:nvPr/>
        </p:nvGrpSpPr>
        <p:grpSpPr>
          <a:xfrm>
            <a:off x="6117855" y="3156787"/>
            <a:ext cx="2712385" cy="1121312"/>
            <a:chOff x="278755" y="4045695"/>
            <a:chExt cx="2712385" cy="1121312"/>
          </a:xfrm>
        </p:grpSpPr>
        <p:sp>
          <p:nvSpPr>
            <p:cNvPr id="46" name="Rechteck 45"/>
            <p:cNvSpPr/>
            <p:nvPr/>
          </p:nvSpPr>
          <p:spPr>
            <a:xfrm>
              <a:off x="278755" y="4045695"/>
              <a:ext cx="1537600" cy="253916"/>
            </a:xfrm>
            <a:prstGeom prst="rect">
              <a:avLst/>
            </a:prstGeom>
            <a:solidFill>
              <a:srgbClr val="398DFF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050" b="1" dirty="0">
                  <a:solidFill>
                    <a:schemeClr val="bg1"/>
                  </a:solidFill>
                </a:rPr>
                <a:t>FACTEURS DE DECISION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386924" y="4312029"/>
              <a:ext cx="2604216" cy="854978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Préfère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commander et payer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en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ligne</a:t>
              </a: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endParaRP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Déteste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avoir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à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suivre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ses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commandes</a:t>
              </a: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endParaRP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Apprécie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la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simplicité</a:t>
              </a:r>
              <a:endParaRPr lang="en-US" sz="105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endParaRP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Reste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fidèle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à </a:t>
              </a:r>
              <a:r>
                <a:rPr lang="en-US" sz="105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ses</a:t>
              </a: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 habitudes</a:t>
              </a:r>
            </a:p>
          </p:txBody>
        </p:sp>
      </p:grpSp>
      <p:grpSp>
        <p:nvGrpSpPr>
          <p:cNvPr id="53" name="Gruppierung 52"/>
          <p:cNvGrpSpPr/>
          <p:nvPr/>
        </p:nvGrpSpPr>
        <p:grpSpPr>
          <a:xfrm>
            <a:off x="6363371" y="797997"/>
            <a:ext cx="2758447" cy="1480272"/>
            <a:chOff x="6069827" y="850160"/>
            <a:chExt cx="2908675" cy="1560890"/>
          </a:xfrm>
        </p:grpSpPr>
        <p:sp>
          <p:nvSpPr>
            <p:cNvPr id="48" name="Rechteck 47"/>
            <p:cNvSpPr/>
            <p:nvPr/>
          </p:nvSpPr>
          <p:spPr>
            <a:xfrm>
              <a:off x="6982158" y="850160"/>
              <a:ext cx="1572187" cy="3245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 err="1">
                  <a:solidFill>
                    <a:srgbClr val="398DFF"/>
                  </a:solidFill>
                  <a:latin typeface="Calibri Light"/>
                  <a:cs typeface="Calibri Light"/>
                </a:rPr>
                <a:t>Chercheur</a:t>
              </a:r>
              <a:r>
                <a:rPr lang="en-US" sz="1400" dirty="0">
                  <a:solidFill>
                    <a:srgbClr val="398DFF"/>
                  </a:solidFill>
                  <a:latin typeface="Calibri Light"/>
                  <a:cs typeface="Calibri Light"/>
                </a:rPr>
                <a:t> </a:t>
              </a:r>
              <a:r>
                <a:rPr lang="en-US" sz="1400" dirty="0" err="1">
                  <a:solidFill>
                    <a:srgbClr val="398DFF"/>
                  </a:solidFill>
                  <a:latin typeface="Calibri Light"/>
                  <a:cs typeface="Calibri Light"/>
                </a:rPr>
                <a:t>d’idées</a:t>
              </a:r>
              <a:endParaRPr lang="en-US" sz="1400" dirty="0">
                <a:solidFill>
                  <a:srgbClr val="398DFF"/>
                </a:solidFill>
                <a:latin typeface="Calibri Light"/>
                <a:cs typeface="Calibri Light"/>
              </a:endParaRP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069827" y="1051071"/>
              <a:ext cx="2908675" cy="5517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err="1">
                  <a:solidFill>
                    <a:srgbClr val="398DFF"/>
                  </a:solidFill>
                  <a:latin typeface="Calibri Light"/>
                  <a:cs typeface="Calibri Light"/>
                </a:rPr>
                <a:t>Achète</a:t>
              </a:r>
              <a:r>
                <a:rPr lang="en-US" sz="2800" dirty="0">
                  <a:solidFill>
                    <a:srgbClr val="398DFF"/>
                  </a:solidFill>
                  <a:latin typeface="Calibri Light"/>
                  <a:cs typeface="Calibri Light"/>
                </a:rPr>
                <a:t> sur le web</a:t>
              </a:r>
              <a:endParaRPr lang="en-US" sz="2400" dirty="0">
                <a:solidFill>
                  <a:srgbClr val="398DFF"/>
                </a:solidFill>
                <a:latin typeface="Calibri Light"/>
                <a:cs typeface="Calibri Light"/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440174" y="1574291"/>
              <a:ext cx="1421884" cy="2758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b="1" dirty="0" err="1">
                  <a:solidFill>
                    <a:srgbClr val="398DFF"/>
                  </a:solidFill>
                </a:rPr>
                <a:t>Aime</a:t>
              </a:r>
              <a:r>
                <a:rPr lang="en-US" sz="1100" b="1" dirty="0">
                  <a:solidFill>
                    <a:srgbClr val="398DFF"/>
                  </a:solidFill>
                </a:rPr>
                <a:t> la </a:t>
              </a:r>
              <a:r>
                <a:rPr lang="en-US" sz="1100" b="1" dirty="0" err="1">
                  <a:solidFill>
                    <a:srgbClr val="398DFF"/>
                  </a:solidFill>
                </a:rPr>
                <a:t>technologie</a:t>
              </a:r>
              <a:endParaRPr lang="en-US" sz="1100" b="1" dirty="0">
                <a:solidFill>
                  <a:srgbClr val="398DFF"/>
                </a:solidFill>
              </a:endParaRP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86437" y="2086511"/>
              <a:ext cx="1884946" cy="3245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398DFF"/>
                  </a:solidFill>
                  <a:latin typeface="Calibri Light"/>
                  <a:cs typeface="Calibri Light"/>
                </a:rPr>
                <a:t>Sous stress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092999" y="1825971"/>
              <a:ext cx="1854603" cy="2758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dirty="0" err="1">
                  <a:solidFill>
                    <a:srgbClr val="398DFF"/>
                  </a:solidFill>
                  <a:latin typeface="Calibri Light"/>
                  <a:cs typeface="Calibri Light"/>
                </a:rPr>
                <a:t>N’a</a:t>
              </a:r>
              <a:r>
                <a:rPr lang="en-US" sz="1100" dirty="0">
                  <a:solidFill>
                    <a:srgbClr val="398DFF"/>
                  </a:solidFill>
                  <a:latin typeface="Calibri Light"/>
                  <a:cs typeface="Calibri Light"/>
                </a:rPr>
                <a:t> pas beaucoup de temps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7502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hteck 35"/>
          <p:cNvSpPr/>
          <p:nvPr/>
        </p:nvSpPr>
        <p:spPr>
          <a:xfrm>
            <a:off x="2780632" y="2780632"/>
            <a:ext cx="6363368" cy="408237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Rechteck 20"/>
          <p:cNvSpPr/>
          <p:nvPr/>
        </p:nvSpPr>
        <p:spPr>
          <a:xfrm>
            <a:off x="3198725" y="431386"/>
            <a:ext cx="155591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Calibri Light"/>
                <a:cs typeface="Calibri Light"/>
              </a:rPr>
              <a:t>NOM</a:t>
            </a:r>
          </a:p>
        </p:txBody>
      </p:sp>
      <p:sp>
        <p:nvSpPr>
          <p:cNvPr id="22" name="Rechteck 21"/>
          <p:cNvSpPr/>
          <p:nvPr/>
        </p:nvSpPr>
        <p:spPr>
          <a:xfrm>
            <a:off x="3198725" y="1047295"/>
            <a:ext cx="2508767" cy="2819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rPr>
              <a:t>“STATEMENT OR QUOTE”</a:t>
            </a:r>
          </a:p>
        </p:txBody>
      </p:sp>
      <p:grpSp>
        <p:nvGrpSpPr>
          <p:cNvPr id="31" name="Gruppierung 30"/>
          <p:cNvGrpSpPr/>
          <p:nvPr/>
        </p:nvGrpSpPr>
        <p:grpSpPr>
          <a:xfrm>
            <a:off x="3177543" y="3156787"/>
            <a:ext cx="2657773" cy="1118516"/>
            <a:chOff x="314977" y="4045695"/>
            <a:chExt cx="2657773" cy="1118516"/>
          </a:xfrm>
        </p:grpSpPr>
        <p:sp>
          <p:nvSpPr>
            <p:cNvPr id="25" name="Rechteck 24"/>
            <p:cNvSpPr/>
            <p:nvPr/>
          </p:nvSpPr>
          <p:spPr>
            <a:xfrm>
              <a:off x="314977" y="4045695"/>
              <a:ext cx="761747" cy="253916"/>
            </a:xfrm>
            <a:prstGeom prst="rect">
              <a:avLst/>
            </a:prstGeom>
            <a:solidFill>
              <a:srgbClr val="398DFF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050" b="1" dirty="0">
                  <a:solidFill>
                    <a:schemeClr val="bg1"/>
                  </a:solidFill>
                </a:rPr>
                <a:t>OBJECTIFS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Rechteck 25"/>
            <p:cNvSpPr/>
            <p:nvPr/>
          </p:nvSpPr>
          <p:spPr>
            <a:xfrm>
              <a:off x="386924" y="4296281"/>
              <a:ext cx="2585826" cy="86793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</p:txBody>
        </p:sp>
      </p:grpSp>
      <p:grpSp>
        <p:nvGrpSpPr>
          <p:cNvPr id="32" name="Gruppierung 31"/>
          <p:cNvGrpSpPr/>
          <p:nvPr/>
        </p:nvGrpSpPr>
        <p:grpSpPr>
          <a:xfrm>
            <a:off x="3249489" y="5237019"/>
            <a:ext cx="2585827" cy="1127161"/>
            <a:chOff x="3769505" y="4034904"/>
            <a:chExt cx="2585827" cy="1127161"/>
          </a:xfrm>
        </p:grpSpPr>
        <p:sp>
          <p:nvSpPr>
            <p:cNvPr id="27" name="Rechteck 26"/>
            <p:cNvSpPr/>
            <p:nvPr/>
          </p:nvSpPr>
          <p:spPr>
            <a:xfrm>
              <a:off x="3871483" y="4034904"/>
              <a:ext cx="2089033" cy="253916"/>
            </a:xfrm>
            <a:prstGeom prst="rect">
              <a:avLst/>
            </a:prstGeom>
            <a:solidFill>
              <a:srgbClr val="398DFF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050" b="1" dirty="0">
                  <a:solidFill>
                    <a:schemeClr val="bg1"/>
                  </a:solidFill>
                </a:rPr>
                <a:t>PEURS, CHALLENGES, PROBLEMES</a:t>
              </a:r>
            </a:p>
          </p:txBody>
        </p:sp>
        <p:sp>
          <p:nvSpPr>
            <p:cNvPr id="28" name="Rechteck 27"/>
            <p:cNvSpPr/>
            <p:nvPr/>
          </p:nvSpPr>
          <p:spPr>
            <a:xfrm>
              <a:off x="3769505" y="4294135"/>
              <a:ext cx="2585827" cy="86793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...</a:t>
              </a: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</p:txBody>
        </p:sp>
      </p:grpSp>
      <p:graphicFrame>
        <p:nvGraphicFramePr>
          <p:cNvPr id="34" name="Tabelle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2702880"/>
              </p:ext>
            </p:extLst>
          </p:nvPr>
        </p:nvGraphicFramePr>
        <p:xfrm>
          <a:off x="106950" y="3121150"/>
          <a:ext cx="2413000" cy="2711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13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16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1298"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Age</a:t>
                      </a: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…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1298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lang="en-US" sz="10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Job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…</a:t>
                      </a: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488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lang="en-US" sz="10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Education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…</a:t>
                      </a: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1298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lang="en-US" sz="1000" b="1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Résidence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…</a:t>
                      </a: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1298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lang="en-US" sz="1000" b="1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Famille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…</a:t>
                      </a: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7345">
                <a:tc>
                  <a:txBody>
                    <a:bodyPr/>
                    <a:lstStyle/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lang="en-US" sz="10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Archetype</a:t>
                      </a: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…</a:t>
                      </a: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9047"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Technologie</a:t>
                      </a:r>
                      <a:endParaRPr lang="en-US" sz="10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  <a:p>
                      <a:pPr algn="r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endParaRPr lang="en-US" sz="10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uLnTx/>
                          <a:uFillTx/>
                          <a:latin typeface="Calibri Light"/>
                          <a:ea typeface="+mn-ea"/>
                          <a:cs typeface="Calibri Light"/>
                        </a:rPr>
                        <a:t>…</a:t>
                      </a:r>
                    </a:p>
                  </a:txBody>
                  <a:tcPr marR="108000" marT="16560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37" name="Gruppierung 36"/>
          <p:cNvGrpSpPr/>
          <p:nvPr/>
        </p:nvGrpSpPr>
        <p:grpSpPr>
          <a:xfrm>
            <a:off x="6221620" y="4671092"/>
            <a:ext cx="2604216" cy="746561"/>
            <a:chOff x="3765102" y="4262444"/>
            <a:chExt cx="2604216" cy="746561"/>
          </a:xfrm>
        </p:grpSpPr>
        <p:sp>
          <p:nvSpPr>
            <p:cNvPr id="38" name="Rechteck 37"/>
            <p:cNvSpPr/>
            <p:nvPr/>
          </p:nvSpPr>
          <p:spPr>
            <a:xfrm>
              <a:off x="3769506" y="4262444"/>
              <a:ext cx="766537" cy="253916"/>
            </a:xfrm>
            <a:prstGeom prst="rect">
              <a:avLst/>
            </a:prstGeom>
            <a:solidFill>
              <a:srgbClr val="398DFF"/>
            </a:solidFill>
          </p:spPr>
          <p:txBody>
            <a:bodyPr wrap="none">
              <a:spAutoFit/>
            </a:bodyPr>
            <a:lstStyle/>
            <a:p>
              <a:r>
                <a:rPr lang="en-US" sz="1050" b="1" dirty="0">
                  <a:solidFill>
                    <a:schemeClr val="bg1"/>
                  </a:solidFill>
                </a:rPr>
                <a:t>SOLUTION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39" name="Rechteck 38"/>
            <p:cNvSpPr/>
            <p:nvPr/>
          </p:nvSpPr>
          <p:spPr>
            <a:xfrm>
              <a:off x="3765102" y="4528874"/>
              <a:ext cx="2604216" cy="480131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</p:txBody>
        </p:sp>
      </p:grpSp>
      <p:grpSp>
        <p:nvGrpSpPr>
          <p:cNvPr id="45" name="Gruppierung 44"/>
          <p:cNvGrpSpPr/>
          <p:nvPr/>
        </p:nvGrpSpPr>
        <p:grpSpPr>
          <a:xfrm>
            <a:off x="6133079" y="3156787"/>
            <a:ext cx="2692757" cy="935641"/>
            <a:chOff x="293979" y="4045695"/>
            <a:chExt cx="2692757" cy="935641"/>
          </a:xfrm>
        </p:grpSpPr>
        <p:sp>
          <p:nvSpPr>
            <p:cNvPr id="46" name="Rechteck 45"/>
            <p:cNvSpPr/>
            <p:nvPr/>
          </p:nvSpPr>
          <p:spPr>
            <a:xfrm>
              <a:off x="293979" y="4045695"/>
              <a:ext cx="1507144" cy="253916"/>
            </a:xfrm>
            <a:prstGeom prst="rect">
              <a:avLst/>
            </a:prstGeom>
            <a:solidFill>
              <a:srgbClr val="398DFF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050" b="1" dirty="0">
                  <a:solidFill>
                    <a:schemeClr val="bg1"/>
                  </a:solidFill>
                </a:rPr>
                <a:t>FACTEURS DE DECISION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47" name="Rechteck 46"/>
            <p:cNvSpPr/>
            <p:nvPr/>
          </p:nvSpPr>
          <p:spPr>
            <a:xfrm>
              <a:off x="382520" y="4307305"/>
              <a:ext cx="2604216" cy="674031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  <a:p>
              <a:pPr marL="171450" indent="-171450">
                <a:lnSpc>
                  <a:spcPct val="120000"/>
                </a:lnSpc>
                <a:buFont typeface="Arial"/>
                <a:buChar char="•"/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…</a:t>
              </a:r>
            </a:p>
          </p:txBody>
        </p:sp>
      </p:grpSp>
      <p:grpSp>
        <p:nvGrpSpPr>
          <p:cNvPr id="53" name="Gruppierung 52"/>
          <p:cNvGrpSpPr/>
          <p:nvPr/>
        </p:nvGrpSpPr>
        <p:grpSpPr>
          <a:xfrm>
            <a:off x="6385345" y="797997"/>
            <a:ext cx="1971039" cy="1480272"/>
            <a:chOff x="6092999" y="850160"/>
            <a:chExt cx="2078384" cy="1560890"/>
          </a:xfrm>
        </p:grpSpPr>
        <p:sp>
          <p:nvSpPr>
            <p:cNvPr id="48" name="Rechteck 47"/>
            <p:cNvSpPr/>
            <p:nvPr/>
          </p:nvSpPr>
          <p:spPr>
            <a:xfrm>
              <a:off x="7451417" y="850160"/>
              <a:ext cx="633663" cy="3245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398DFF"/>
                  </a:solidFill>
                  <a:latin typeface="Calibri Light"/>
                  <a:cs typeface="Calibri Light"/>
                </a:rPr>
                <a:t>TAG 1</a:t>
              </a:r>
            </a:p>
          </p:txBody>
        </p:sp>
        <p:sp>
          <p:nvSpPr>
            <p:cNvPr id="49" name="Rechteck 48"/>
            <p:cNvSpPr/>
            <p:nvPr/>
          </p:nvSpPr>
          <p:spPr>
            <a:xfrm>
              <a:off x="6566210" y="1051071"/>
              <a:ext cx="1076048" cy="5517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>
                  <a:solidFill>
                    <a:srgbClr val="398DFF"/>
                  </a:solidFill>
                  <a:latin typeface="Calibri Light"/>
                  <a:cs typeface="Calibri Light"/>
                </a:rPr>
                <a:t>TAG 2</a:t>
              </a:r>
              <a:endParaRPr lang="en-US" sz="2400" dirty="0">
                <a:solidFill>
                  <a:srgbClr val="398DFF"/>
                </a:solidFill>
                <a:latin typeface="Calibri Light"/>
                <a:cs typeface="Calibri Light"/>
              </a:endParaRPr>
            </a:p>
          </p:txBody>
        </p:sp>
        <p:sp>
          <p:nvSpPr>
            <p:cNvPr id="50" name="Rechteck 49"/>
            <p:cNvSpPr/>
            <p:nvPr/>
          </p:nvSpPr>
          <p:spPr>
            <a:xfrm>
              <a:off x="6440174" y="1574291"/>
              <a:ext cx="563210" cy="2758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b="1" dirty="0">
                  <a:solidFill>
                    <a:srgbClr val="398DFF"/>
                  </a:solidFill>
                </a:rPr>
                <a:t>TAG 3</a:t>
              </a:r>
            </a:p>
          </p:txBody>
        </p:sp>
        <p:sp>
          <p:nvSpPr>
            <p:cNvPr id="51" name="Rechteck 50"/>
            <p:cNvSpPr/>
            <p:nvPr/>
          </p:nvSpPr>
          <p:spPr>
            <a:xfrm>
              <a:off x="6286437" y="2086511"/>
              <a:ext cx="1884946" cy="3245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398DFF"/>
                  </a:solidFill>
                  <a:latin typeface="Calibri Light"/>
                  <a:cs typeface="Calibri Light"/>
                </a:rPr>
                <a:t>TAG 5</a:t>
              </a:r>
            </a:p>
          </p:txBody>
        </p:sp>
        <p:sp>
          <p:nvSpPr>
            <p:cNvPr id="52" name="Rechteck 51"/>
            <p:cNvSpPr/>
            <p:nvPr/>
          </p:nvSpPr>
          <p:spPr>
            <a:xfrm>
              <a:off x="6092999" y="1825971"/>
              <a:ext cx="554758" cy="2758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100" dirty="0">
                  <a:solidFill>
                    <a:srgbClr val="398DFF"/>
                  </a:solidFill>
                  <a:latin typeface="Calibri Light"/>
                  <a:cs typeface="Calibri Light"/>
                </a:rPr>
                <a:t>TAG 4</a:t>
              </a:r>
            </a:p>
          </p:txBody>
        </p:sp>
      </p:grpSp>
      <p:grpSp>
        <p:nvGrpSpPr>
          <p:cNvPr id="2" name="Gruppierung 1"/>
          <p:cNvGrpSpPr/>
          <p:nvPr/>
        </p:nvGrpSpPr>
        <p:grpSpPr>
          <a:xfrm>
            <a:off x="0" y="0"/>
            <a:ext cx="2780632" cy="2780632"/>
            <a:chOff x="0" y="0"/>
            <a:chExt cx="2780632" cy="2780632"/>
          </a:xfrm>
        </p:grpSpPr>
        <p:pic>
          <p:nvPicPr>
            <p:cNvPr id="5" name="Bild 4"/>
            <p:cNvPicPr>
              <a:picLocks noChangeAspect="1"/>
            </p:cNvPicPr>
            <p:nvPr/>
          </p:nvPicPr>
          <p:blipFill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0" y="0"/>
              <a:ext cx="2780632" cy="2780632"/>
            </a:xfrm>
            <a:prstGeom prst="rect">
              <a:avLst/>
            </a:prstGeom>
            <a:ln w="19050" cap="sq" cmpd="sng">
              <a:noFill/>
              <a:miter lim="800000"/>
            </a:ln>
          </p:spPr>
        </p:pic>
        <p:sp>
          <p:nvSpPr>
            <p:cNvPr id="29" name="Rechteck 28"/>
            <p:cNvSpPr/>
            <p:nvPr/>
          </p:nvSpPr>
          <p:spPr>
            <a:xfrm>
              <a:off x="165200" y="900107"/>
              <a:ext cx="246234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 Light"/>
                  <a:cs typeface="Calibri Light"/>
                </a:rPr>
                <a:t>INSERER PHOTO</a:t>
              </a:r>
              <a:endPara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 Light"/>
                <a:cs typeface="Calibri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2698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extérieur, personne, herbe, homme&#10;&#10;Description générée automatiquement">
            <a:extLst>
              <a:ext uri="{FF2B5EF4-FFF2-40B4-BE49-F238E27FC236}">
                <a16:creationId xmlns:a16="http://schemas.microsoft.com/office/drawing/2014/main" id="{FF0D72EF-5CAC-FF4C-82BC-8A89E7CA0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6691" y="-120399"/>
            <a:ext cx="10368809" cy="7098798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D3ECE82-28BE-2C4C-8DDC-B2F1E11BA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999290"/>
            <a:ext cx="8229600" cy="1143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Utilisez des photos</a:t>
            </a:r>
          </a:p>
        </p:txBody>
      </p:sp>
    </p:spTree>
    <p:extLst>
      <p:ext uri="{BB962C8B-B14F-4D97-AF65-F5344CB8AC3E}">
        <p14:creationId xmlns:p14="http://schemas.microsoft.com/office/powerpoint/2010/main" val="4262306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AE684B3-CE1C-D240-8535-D73BABAED576}"/>
              </a:ext>
            </a:extLst>
          </p:cNvPr>
          <p:cNvSpPr/>
          <p:nvPr/>
        </p:nvSpPr>
        <p:spPr>
          <a:xfrm>
            <a:off x="-144684" y="-112853"/>
            <a:ext cx="9433367" cy="7083706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>
                <a:latin typeface="Roboto" panose="02000000000000000000" pitchFamily="2" charset="0"/>
                <a:ea typeface="Roboto" panose="02000000000000000000" pitchFamily="2" charset="0"/>
              </a:rPr>
              <a:t>Thierry Chappuis – [</a:t>
            </a:r>
            <a:r>
              <a:rPr lang="fr-FR" sz="3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thierry@chappuis.io</a:t>
            </a:r>
            <a:r>
              <a:rPr lang="fr-FR" sz="3200" dirty="0">
                <a:latin typeface="Roboto" panose="02000000000000000000" pitchFamily="2" charset="0"/>
                <a:ea typeface="Roboto" panose="02000000000000000000" pitchFamily="2" charset="0"/>
              </a:rPr>
              <a:t>]</a:t>
            </a:r>
          </a:p>
          <a:p>
            <a:pPr algn="ctr"/>
            <a:endParaRPr lang="fr-FR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fr-FR" sz="3200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Twitter - @</a:t>
            </a:r>
            <a:r>
              <a:rPr lang="fr-FR" sz="3200" dirty="0" err="1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tchappui</a:t>
            </a:r>
            <a:endParaRPr lang="fr-FR" sz="3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fr-FR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endParaRPr lang="fr-FR" sz="3200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Image 5" descr="Une image contenant dessin&#10;&#10;Description générée automatiquement">
            <a:extLst>
              <a:ext uri="{FF2B5EF4-FFF2-40B4-BE49-F238E27FC236}">
                <a16:creationId xmlns:a16="http://schemas.microsoft.com/office/drawing/2014/main" id="{D48BB0FA-0273-AC49-8121-81F11F2D7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875" y="266217"/>
            <a:ext cx="688211" cy="68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94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275</Words>
  <Application>Microsoft Macintosh PowerPoint</Application>
  <PresentationFormat>Affichage à l'écran (4:3)</PresentationFormat>
  <Paragraphs>85</Paragraphs>
  <Slides>5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Roboto</vt:lpstr>
      <vt:lpstr>Office-Design</vt:lpstr>
      <vt:lpstr>Présentation PowerPoint</vt:lpstr>
      <vt:lpstr>Présentation PowerPoint</vt:lpstr>
      <vt:lpstr>Présentation PowerPoint</vt:lpstr>
      <vt:lpstr>Utilisez des photos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Filestage</dc:creator>
  <cp:lastModifiedBy>Thierry Chappuis</cp:lastModifiedBy>
  <cp:revision>28</cp:revision>
  <cp:lastPrinted>2015-07-27T09:27:03Z</cp:lastPrinted>
  <dcterms:created xsi:type="dcterms:W3CDTF">2015-07-27T07:54:44Z</dcterms:created>
  <dcterms:modified xsi:type="dcterms:W3CDTF">2019-11-06T00:00:33Z</dcterms:modified>
</cp:coreProperties>
</file>

<file path=docProps/thumbnail.jpeg>
</file>